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306" r:id="rId3"/>
    <p:sldId id="303" r:id="rId4"/>
    <p:sldId id="304" r:id="rId5"/>
    <p:sldId id="308" r:id="rId6"/>
    <p:sldId id="329" r:id="rId7"/>
    <p:sldId id="310" r:id="rId8"/>
    <p:sldId id="311" r:id="rId9"/>
    <p:sldId id="312" r:id="rId10"/>
    <p:sldId id="313" r:id="rId11"/>
    <p:sldId id="309" r:id="rId12"/>
    <p:sldId id="315" r:id="rId13"/>
    <p:sldId id="316" r:id="rId14"/>
    <p:sldId id="331" r:id="rId15"/>
    <p:sldId id="330" r:id="rId16"/>
    <p:sldId id="317" r:id="rId17"/>
    <p:sldId id="332" r:id="rId18"/>
    <p:sldId id="305" r:id="rId19"/>
    <p:sldId id="334" r:id="rId20"/>
    <p:sldId id="337" r:id="rId21"/>
    <p:sldId id="336" r:id="rId22"/>
    <p:sldId id="335" r:id="rId23"/>
    <p:sldId id="342" r:id="rId24"/>
    <p:sldId id="338" r:id="rId25"/>
    <p:sldId id="339" r:id="rId26"/>
    <p:sldId id="340" r:id="rId27"/>
    <p:sldId id="30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AB"/>
    <a:srgbClr val="E5E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5"/>
    <p:restoredTop sz="94712"/>
  </p:normalViewPr>
  <p:slideViewPr>
    <p:cSldViewPr snapToGrid="0" snapToObjects="1">
      <p:cViewPr varScale="1">
        <p:scale>
          <a:sx n="89" d="100"/>
          <a:sy n="89" d="100"/>
        </p:scale>
        <p:origin x="76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DB871-0B71-5748-9403-DC52381D5CC3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D6E2E-8A27-1E4C-950A-E03E5492C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599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681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0877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3872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2311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23540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5906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1057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4621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1541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027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67991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77549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9934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9746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3265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34844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5086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7867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7479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277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FE1A4E-C4D4-D243-A928-E1874EED4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5F383D6-9154-B648-8282-6DCB43C56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BD4399-B4C5-3343-A2D1-3B1EED64D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D6E19D0-AC48-2C4F-A359-D8D40B87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BD9D1D5-9E4D-1D4B-9107-E93D7B1B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6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F5AF7F-18C6-234D-B645-EB49D1D4B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D00DDDC-CE64-5641-BEC0-36292CE46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F9D6B3-283A-C54D-829E-09D7B6776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3FFBC3-6E38-1846-AFE5-CFAC054C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9EE6A0-B522-9B4F-B3F6-7390D391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0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28EF257-0C2A-5849-9453-204174AC3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314CF45-0EF7-1141-9DBA-1F429A5C4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E5CB1BA-07F3-EE4E-B0DD-A06F8C8DD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25715A-FBEB-E84B-AF0F-73CFC47EB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BF9D6C-6A16-494F-BF8B-3BEC6B4DD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51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720DD4-DEA7-0940-B3BD-78C0E785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A7E6A5-EE75-9B43-8BEE-136545193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632B4B-88F4-4341-9ACA-1D47B639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C3140F-CF77-D84E-8233-1A6D899D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E06F48-3C32-8B43-ABB2-C588BE0D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32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C16CC5-9C53-874A-8C6A-7EDF1BAB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29DB39-46E8-9941-99A4-6AEDCEACE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9E308F-486F-0346-8993-E6D46F5F3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592495-C654-6C4B-B167-9DE44009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866687-FFB9-CA48-94B6-DEC7F9844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4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D229B0-70A8-1E45-BB03-04D939621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FD37C89-838F-FE4D-8C70-858DDCC81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812410-AC83-204F-B024-19DFC8103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484853F-2A0D-9C4A-BC9A-6DC262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6A6EE45-238C-3D4E-B41A-5958DC25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C4504DB-14D7-FD4D-AEEB-7EEA9A0D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4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3A7E90-8746-CE4C-917D-8344158D7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A0560E-E299-C343-9015-5222911E7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6876788-0428-9B4B-ABEC-2B837A456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F020682-709B-6B47-A0BF-244FE6A173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61DE1BC-42C7-8845-95DD-754EA2475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2D7815B-D2CE-A24C-A313-40411DE1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6EB6BB3-7911-5443-85FD-680F0E74D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E3A607D-B72D-604F-A8A7-455F6504A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9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0298D6-9F9F-E648-AF28-0DBB60E49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39B5D01-0B0D-2742-B49C-A028F4BAB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AA3AD1F-20EA-994B-BCAB-A39157A8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2C9B326-2812-4B4C-B6C6-3D363ACF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0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2F875F4-66C8-5341-82C7-4077E323C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1C9764C-9C67-1540-87C4-ED4B411D5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EFCD118-EF2E-3A4E-AE95-2C23DE3D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8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170911-9A53-9240-93CF-CE1B8D6F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AD052A-D038-7049-9326-CE7859A42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91B6890-5C72-3D44-8B98-C82D70B09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7C59A2A-ECDF-5441-975A-19804388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7355182-28B3-2149-93CE-8B74F4C05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5D65EA-DCDD-E34A-A1B4-0C02C8891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3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415DAE-0F5A-F041-95FA-306158C50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D1B681F-8F36-FF40-B41A-398E1A864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B8971A1-974B-CD41-A93F-A48AAF1F3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DC3343-90AB-F148-8FB9-B9D56C87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04D6C-E92E-4346-9F06-218A415D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FEC2EA7-14B6-E44A-8B53-324EAF542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8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3D35937-8227-334A-8AC6-34482ADFA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0840C2-7000-1A48-8055-4465E2B94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CC0468-A20D-F045-903A-B7353800B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93FC6-D203-A748-BF0F-1DE03469A38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5765846-78B8-3C42-BD22-2DB2DE43C4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3277AD0-190E-1E43-B9B7-995396515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5E94A-D69A-5441-80F1-C0F60C2B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5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dNA-z3-8r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p6imtXqA7g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05356983/%EC%9E%AC%EC%99%B8%EB%8F%99%ED%8F%AC%EB%A5%BC-%EC%9C%84%ED%95%9C-%ED%95%9C%EA%B5%AD%EC%96%B4-3-1-unit-14-%EB%B3%91%EC%9D%80-%EC%9E%AC%ED%99%9C%EC%9A%A9%ED%86%B5%EC%97%90-%EB%84%A3%EB%8A%94%EA%B2%8C-%EC%A2%8B%EA%B2%A0%EC%96%B4-flash-cards/?new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c-illust.com/ko/clip-art/517980/%EC%9D%8C%EC%8B%9D%EB%AC%BC-%EC%93%B0%EB%A0%88%EA%B8%B0" TargetMode="External"/><Relationship Id="rId5" Type="http://schemas.openxmlformats.org/officeDocument/2006/relationships/hyperlink" Target="https://www.youtube.com/watch?v=dNA-z3-8rTM" TargetMode="External"/><Relationship Id="rId4" Type="http://schemas.openxmlformats.org/officeDocument/2006/relationships/hyperlink" Target="https://creativemarket.com/thefroggydoggy/2261258-Cleaning-Clipart-Collec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459970" y="4332229"/>
            <a:ext cx="11272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1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4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 병은 재활용통에 </a:t>
            </a:r>
            <a:r>
              <a:rPr lang="ko-KR" altLang="en-US" sz="4800" b="1" dirty="0" smtClean="0">
                <a:solidFill>
                  <a:srgbClr val="2C55C0"/>
                </a:solidFill>
                <a:latin typeface="+mn-ea"/>
              </a:rPr>
              <a:t>넣는 게 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좋겠어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8149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321B96-C8DA-3546-BBB7-11BB17A09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2328864" cy="642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AE4622B-EA3C-DB4B-9622-AAF9AE878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166" y="642445"/>
            <a:ext cx="11460566" cy="5617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D8D888F-CFFF-0E47-9E6B-D92DF68B2381}"/>
              </a:ext>
            </a:extLst>
          </p:cNvPr>
          <p:cNvSpPr txBox="1"/>
          <p:nvPr/>
        </p:nvSpPr>
        <p:spPr>
          <a:xfrm>
            <a:off x="7563847" y="1430738"/>
            <a:ext cx="4245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mtClean="0">
                <a:solidFill>
                  <a:srgbClr val="264AAB"/>
                </a:solidFill>
              </a:rPr>
              <a:t>정리하는 게 </a:t>
            </a:r>
            <a:r>
              <a:rPr lang="ko-KR" altLang="en-US" sz="2800" b="1" dirty="0">
                <a:solidFill>
                  <a:srgbClr val="264AAB"/>
                </a:solidFill>
              </a:rPr>
              <a:t>좋겠어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796B21A-BF89-134C-B06F-540439DBC8E4}"/>
              </a:ext>
            </a:extLst>
          </p:cNvPr>
          <p:cNvSpPr/>
          <p:nvPr/>
        </p:nvSpPr>
        <p:spPr>
          <a:xfrm>
            <a:off x="7758113" y="-11526"/>
            <a:ext cx="4433887" cy="63506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spc="600" dirty="0">
                <a:latin typeface="+mn-ea"/>
              </a:rPr>
              <a:t>-</a:t>
            </a:r>
            <a:r>
              <a:rPr lang="ko-KR" altLang="en-US" sz="3200" b="1" spc="600" dirty="0" smtClean="0">
                <a:latin typeface="+mn-ea"/>
              </a:rPr>
              <a:t>는 </a:t>
            </a:r>
            <a:r>
              <a:rPr lang="ko-KR" altLang="en-US" sz="3200" b="1" spc="600" dirty="0">
                <a:latin typeface="+mn-ea"/>
              </a:rPr>
              <a:t>게 좋겠어요</a:t>
            </a:r>
            <a:r>
              <a:rPr lang="ko-KR" altLang="en-US" sz="1400" spc="600" dirty="0">
                <a:latin typeface="+mn-ea"/>
              </a:rPr>
              <a:t> </a:t>
            </a:r>
            <a:endParaRPr lang="en-US" sz="1400" spc="6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D384964-0B43-2648-9262-1CAD0F5A7C96}"/>
              </a:ext>
            </a:extLst>
          </p:cNvPr>
          <p:cNvSpPr txBox="1"/>
          <p:nvPr/>
        </p:nvSpPr>
        <p:spPr>
          <a:xfrm>
            <a:off x="6095997" y="3309693"/>
            <a:ext cx="5491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쓰레기를 </a:t>
            </a:r>
            <a:r>
              <a:rPr lang="ko-KR" altLang="en-US" sz="2800" b="1" dirty="0" smtClean="0">
                <a:solidFill>
                  <a:srgbClr val="264AAB"/>
                </a:solidFill>
              </a:rPr>
              <a:t>줍는 게 </a:t>
            </a:r>
            <a:r>
              <a:rPr lang="ko-KR" altLang="en-US" sz="2800" b="1" dirty="0">
                <a:solidFill>
                  <a:srgbClr val="264AAB"/>
                </a:solidFill>
              </a:rPr>
              <a:t>좋겠어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5865DE3-AC28-3946-9EC1-0E1EF618AF68}"/>
              </a:ext>
            </a:extLst>
          </p:cNvPr>
          <p:cNvSpPr txBox="1"/>
          <p:nvPr/>
        </p:nvSpPr>
        <p:spPr>
          <a:xfrm>
            <a:off x="6095998" y="5245144"/>
            <a:ext cx="5491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메모를 </a:t>
            </a:r>
            <a:r>
              <a:rPr lang="ko-KR" altLang="en-US" sz="2800" b="1" dirty="0" smtClean="0">
                <a:solidFill>
                  <a:srgbClr val="264AAB"/>
                </a:solidFill>
              </a:rPr>
              <a:t>하는 게 </a:t>
            </a:r>
            <a:r>
              <a:rPr lang="ko-KR" altLang="en-US" sz="2800" b="1" dirty="0">
                <a:solidFill>
                  <a:srgbClr val="264AAB"/>
                </a:solidFill>
              </a:rPr>
              <a:t>좋겠어요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1BB7750-C994-4D44-B32A-2EC09DF414AE}"/>
              </a:ext>
            </a:extLst>
          </p:cNvPr>
          <p:cNvSpPr txBox="1"/>
          <p:nvPr/>
        </p:nvSpPr>
        <p:spPr>
          <a:xfrm>
            <a:off x="2086969" y="2666283"/>
            <a:ext cx="1014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highlight>
                  <a:srgbClr val="FFFF00"/>
                </a:highlight>
              </a:rPr>
              <a:t>줍다</a:t>
            </a:r>
            <a:endParaRPr lang="en-US" sz="2800" b="1" dirty="0">
              <a:highlight>
                <a:srgbClr val="FFFF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606712-9904-A945-90D7-E3CC57501ED3}"/>
              </a:ext>
            </a:extLst>
          </p:cNvPr>
          <p:cNvSpPr txBox="1"/>
          <p:nvPr/>
        </p:nvSpPr>
        <p:spPr>
          <a:xfrm>
            <a:off x="1121569" y="4729306"/>
            <a:ext cx="1414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highlight>
                  <a:srgbClr val="FFFF00"/>
                </a:highlight>
              </a:rPr>
              <a:t>메모하다</a:t>
            </a:r>
            <a:endParaRPr lang="en-US" sz="24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648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60C21CF-EF13-B142-8C82-3ECFF3EAD5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" y="0"/>
            <a:ext cx="12191996" cy="62597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22D43EC-231C-274D-AE18-36EA409C4AB8}"/>
              </a:ext>
            </a:extLst>
          </p:cNvPr>
          <p:cNvSpPr txBox="1"/>
          <p:nvPr/>
        </p:nvSpPr>
        <p:spPr>
          <a:xfrm>
            <a:off x="438147" y="897230"/>
            <a:ext cx="113157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solidFill>
                  <a:srgbClr val="264AAB"/>
                </a:solidFill>
                <a:latin typeface="+mj-ea"/>
                <a:ea typeface="+mj-ea"/>
              </a:rPr>
              <a:t>재활용</a:t>
            </a:r>
            <a:r>
              <a:rPr lang="en-US" altLang="ko-KR" sz="13800" b="1" dirty="0">
                <a:solidFill>
                  <a:srgbClr val="264AAB"/>
                </a:solidFill>
                <a:latin typeface="+mj-ea"/>
                <a:ea typeface="+mj-ea"/>
              </a:rPr>
              <a:t>?</a:t>
            </a:r>
            <a:endParaRPr lang="en-US" sz="13800" b="1" dirty="0">
              <a:solidFill>
                <a:srgbClr val="264AAB"/>
              </a:solidFill>
              <a:latin typeface="+mj-ea"/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850DF6B-187C-7843-9567-4CCBACFC7348}"/>
              </a:ext>
            </a:extLst>
          </p:cNvPr>
          <p:cNvSpPr/>
          <p:nvPr/>
        </p:nvSpPr>
        <p:spPr>
          <a:xfrm>
            <a:off x="2508381" y="4010451"/>
            <a:ext cx="7175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600" b="1" dirty="0">
                <a:hlinkClick r:id="rId4"/>
              </a:rPr>
              <a:t>재활용품 이야기 </a:t>
            </a:r>
            <a:r>
              <a:rPr lang="en-US" altLang="ko-KR" sz="3600" b="1" dirty="0">
                <a:hlinkClick r:id="rId4"/>
              </a:rPr>
              <a:t>youtube</a:t>
            </a:r>
            <a:r>
              <a:rPr lang="ko-KR" altLang="en-US" sz="3600" b="1" dirty="0">
                <a:hlinkClick r:id="rId4"/>
              </a:rPr>
              <a:t>바로가기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7187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373FDC7-AD1C-0949-8EA0-6E32B4099C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812" b="16683"/>
          <a:stretch/>
        </p:blipFill>
        <p:spPr>
          <a:xfrm>
            <a:off x="2151263" y="1300162"/>
            <a:ext cx="7364212" cy="4959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3539057-4D84-6F42-9F8D-46AB4A15B93D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latin typeface="+mn-ea"/>
              </a:rPr>
              <a:t>재활용은 어떻게 해요</a:t>
            </a:r>
            <a:r>
              <a:rPr lang="en-US" altLang="ko-KR" sz="6600" b="1" dirty="0">
                <a:latin typeface="+mn-ea"/>
              </a:rPr>
              <a:t>?</a:t>
            </a:r>
            <a:r>
              <a:rPr lang="ko-KR" altLang="en-US" sz="3600" dirty="0">
                <a:latin typeface="+mn-ea"/>
              </a:rPr>
              <a:t> </a:t>
            </a:r>
            <a:endParaRPr lang="en-US" sz="3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2057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7EA34D2-15F3-554B-94F1-93E50070F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75" b="13330"/>
          <a:stretch/>
        </p:blipFill>
        <p:spPr>
          <a:xfrm>
            <a:off x="5715000" y="2174042"/>
            <a:ext cx="6477000" cy="3695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39B2699-B203-EB4B-B4CD-186A183BB159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latin typeface="+mn-ea"/>
              </a:rPr>
              <a:t>어디에 버려요</a:t>
            </a:r>
            <a:r>
              <a:rPr lang="en-US" altLang="ko-KR" sz="6600" b="1" dirty="0">
                <a:latin typeface="+mn-ea"/>
              </a:rPr>
              <a:t>?</a:t>
            </a:r>
            <a:r>
              <a:rPr lang="ko-KR" altLang="en-US" sz="3600" dirty="0">
                <a:latin typeface="+mn-ea"/>
              </a:rPr>
              <a:t> </a:t>
            </a:r>
            <a:endParaRPr lang="en-US" sz="3600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D2E4ECA-A4D3-084B-AA49-2E3EED818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" y="2174042"/>
            <a:ext cx="4491754" cy="3695969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="" xmlns:a16="http://schemas.microsoft.com/office/drawing/2014/main" id="{29DBA96A-83F1-2E4E-B22F-0C2FA596D79A}"/>
              </a:ext>
            </a:extLst>
          </p:cNvPr>
          <p:cNvSpPr/>
          <p:nvPr/>
        </p:nvSpPr>
        <p:spPr>
          <a:xfrm>
            <a:off x="4491746" y="3429000"/>
            <a:ext cx="1223253" cy="1121877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4AAB"/>
              </a:solidFill>
            </a:endParaRPr>
          </a:p>
        </p:txBody>
      </p:sp>
      <p:sp>
        <p:nvSpPr>
          <p:cNvPr id="9" name="Sun 8"/>
          <p:cNvSpPr/>
          <p:nvPr/>
        </p:nvSpPr>
        <p:spPr>
          <a:xfrm>
            <a:off x="8263156" y="1414769"/>
            <a:ext cx="1543575" cy="1577130"/>
          </a:xfrm>
          <a:prstGeom prst="sun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2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7EA34D2-15F3-554B-94F1-93E50070F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75" b="13330"/>
          <a:stretch/>
        </p:blipFill>
        <p:spPr>
          <a:xfrm>
            <a:off x="5715000" y="2174042"/>
            <a:ext cx="6477000" cy="3695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39B2699-B203-EB4B-B4CD-186A183BB159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latin typeface="+mn-ea"/>
              </a:rPr>
              <a:t>어디에 버려요</a:t>
            </a:r>
            <a:r>
              <a:rPr lang="en-US" altLang="ko-KR" sz="6600" b="1" dirty="0">
                <a:latin typeface="+mn-ea"/>
              </a:rPr>
              <a:t>?</a:t>
            </a:r>
            <a:r>
              <a:rPr lang="ko-KR" altLang="en-US" sz="3600" dirty="0">
                <a:latin typeface="+mn-ea"/>
              </a:rPr>
              <a:t> </a:t>
            </a:r>
            <a:endParaRPr lang="en-US" sz="3600" dirty="0">
              <a:latin typeface="+mn-ea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="" xmlns:a16="http://schemas.microsoft.com/office/drawing/2014/main" id="{29DBA96A-83F1-2E4E-B22F-0C2FA596D79A}"/>
              </a:ext>
            </a:extLst>
          </p:cNvPr>
          <p:cNvSpPr/>
          <p:nvPr/>
        </p:nvSpPr>
        <p:spPr>
          <a:xfrm>
            <a:off x="4491746" y="3429000"/>
            <a:ext cx="1223253" cy="1121877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4AA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DE0C8DB-3B14-C84F-9B9F-0623280F2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70988"/>
            <a:ext cx="4491745" cy="2837900"/>
          </a:xfrm>
          <a:prstGeom prst="rect">
            <a:avLst/>
          </a:prstGeom>
        </p:spPr>
      </p:pic>
      <p:sp>
        <p:nvSpPr>
          <p:cNvPr id="9" name="Sun 8"/>
          <p:cNvSpPr/>
          <p:nvPr/>
        </p:nvSpPr>
        <p:spPr>
          <a:xfrm>
            <a:off x="6266576" y="1423763"/>
            <a:ext cx="1543575" cy="1577130"/>
          </a:xfrm>
          <a:prstGeom prst="sun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7EA34D2-15F3-554B-94F1-93E50070F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75" b="13330"/>
          <a:stretch/>
        </p:blipFill>
        <p:spPr>
          <a:xfrm>
            <a:off x="5715000" y="2174042"/>
            <a:ext cx="6477000" cy="3695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39B2699-B203-EB4B-B4CD-186A183BB159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latin typeface="+mn-ea"/>
              </a:rPr>
              <a:t>어디에 버려요</a:t>
            </a:r>
            <a:r>
              <a:rPr lang="en-US" altLang="ko-KR" sz="6600" b="1" dirty="0">
                <a:latin typeface="+mn-ea"/>
              </a:rPr>
              <a:t>?</a:t>
            </a:r>
            <a:r>
              <a:rPr lang="ko-KR" altLang="en-US" sz="3600" dirty="0">
                <a:latin typeface="+mn-ea"/>
              </a:rPr>
              <a:t> </a:t>
            </a:r>
            <a:endParaRPr lang="en-US" sz="3600" dirty="0">
              <a:latin typeface="+mn-ea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="" xmlns:a16="http://schemas.microsoft.com/office/drawing/2014/main" id="{29DBA96A-83F1-2E4E-B22F-0C2FA596D79A}"/>
              </a:ext>
            </a:extLst>
          </p:cNvPr>
          <p:cNvSpPr/>
          <p:nvPr/>
        </p:nvSpPr>
        <p:spPr>
          <a:xfrm>
            <a:off x="4491746" y="3429000"/>
            <a:ext cx="1223253" cy="1121877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4AAB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F353F59-3724-6140-AF7B-1030AF5B6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7" y="2174042"/>
            <a:ext cx="3746304" cy="3617522"/>
          </a:xfrm>
          <a:prstGeom prst="rect">
            <a:avLst/>
          </a:prstGeom>
        </p:spPr>
      </p:pic>
      <p:sp>
        <p:nvSpPr>
          <p:cNvPr id="9" name="Sun 8"/>
          <p:cNvSpPr/>
          <p:nvPr/>
        </p:nvSpPr>
        <p:spPr>
          <a:xfrm>
            <a:off x="10419127" y="1423763"/>
            <a:ext cx="1543575" cy="1577130"/>
          </a:xfrm>
          <a:prstGeom prst="sun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077205-0586-6C4D-B253-95EBB574B71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+mn-ea"/>
              </a:rPr>
              <a:t> </a:t>
            </a:r>
            <a:r>
              <a:rPr lang="ko-KR" altLang="en-US" sz="6600" b="1" dirty="0">
                <a:latin typeface="+mn-ea"/>
              </a:rPr>
              <a:t>재활용품은 어디에 써요</a:t>
            </a:r>
            <a:r>
              <a:rPr lang="en-US" altLang="ko-KR" sz="6600" b="1" dirty="0">
                <a:latin typeface="+mn-ea"/>
              </a:rPr>
              <a:t>?</a:t>
            </a:r>
            <a:endParaRPr lang="en-US" sz="3600" dirty="0"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F79CD20-AE5C-7A4E-996B-433BB3F5AD44}"/>
              </a:ext>
            </a:extLst>
          </p:cNvPr>
          <p:cNvSpPr/>
          <p:nvPr/>
        </p:nvSpPr>
        <p:spPr>
          <a:xfrm>
            <a:off x="1975938" y="3155088"/>
            <a:ext cx="80650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b="1" dirty="0">
                <a:hlinkClick r:id="rId4"/>
              </a:rPr>
              <a:t>재활용품은 어떻게 다시 </a:t>
            </a:r>
            <a:r>
              <a:rPr lang="ko-KR" altLang="en-US" sz="4000" b="1" dirty="0" smtClean="0">
                <a:hlinkClick r:id="rId4"/>
              </a:rPr>
              <a:t>태어나요</a:t>
            </a:r>
            <a:r>
              <a:rPr lang="en-US" altLang="ko-KR" sz="4000" b="1" dirty="0" smtClean="0">
                <a:hlinkClick r:id="rId4"/>
              </a:rPr>
              <a:t>?</a:t>
            </a:r>
            <a:r>
              <a:rPr lang="ko-KR" altLang="en-US" sz="4000" b="1" dirty="0" smtClean="0">
                <a:hlinkClick r:id="rId4"/>
              </a:rPr>
              <a:t> </a:t>
            </a:r>
            <a:endParaRPr lang="en-US" altLang="ko-KR" sz="4000" b="1" dirty="0">
              <a:hlinkClick r:id="rId4"/>
            </a:endParaRPr>
          </a:p>
          <a:p>
            <a:pPr algn="ctr"/>
            <a:r>
              <a:rPr lang="en-US" sz="4000" b="1" dirty="0" err="1" smtClean="0">
                <a:hlinkClick r:id="rId4"/>
              </a:rPr>
              <a:t>Youtube</a:t>
            </a:r>
            <a:r>
              <a:rPr lang="en-US" sz="4000" b="1" dirty="0" smtClean="0">
                <a:hlinkClick r:id="rId4"/>
              </a:rPr>
              <a:t> </a:t>
            </a:r>
            <a:r>
              <a:rPr lang="ko-KR" altLang="en-US" sz="4000" b="1" dirty="0" smtClean="0">
                <a:hlinkClick r:id="rId4"/>
              </a:rPr>
              <a:t>바로가기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23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077205-0586-6C4D-B253-95EBB574B71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latin typeface="+mn-ea"/>
              </a:rPr>
              <a:t>내 주변에 재활용품이 있어요</a:t>
            </a:r>
            <a:r>
              <a:rPr lang="en-US" altLang="ko-KR" sz="6600" b="1" dirty="0">
                <a:latin typeface="+mn-ea"/>
              </a:rPr>
              <a:t>?</a:t>
            </a:r>
            <a:endParaRPr lang="en-US" sz="3600" dirty="0"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F79CD20-AE5C-7A4E-996B-433BB3F5AD44}"/>
              </a:ext>
            </a:extLst>
          </p:cNvPr>
          <p:cNvSpPr/>
          <p:nvPr/>
        </p:nvSpPr>
        <p:spPr>
          <a:xfrm>
            <a:off x="124112" y="1467188"/>
            <a:ext cx="11863756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o-KR" altLang="en-US" sz="2800" b="1" dirty="0">
                <a:latin typeface="+mn-ea"/>
              </a:rPr>
              <a:t>내 </a:t>
            </a:r>
            <a:r>
              <a:rPr lang="ko-KR" altLang="en-US" sz="2800" b="1" dirty="0" smtClean="0">
                <a:latin typeface="+mn-ea"/>
              </a:rPr>
              <a:t>옆에</a:t>
            </a:r>
            <a:r>
              <a:rPr lang="en-US" altLang="ko-KR" sz="2800" b="1" dirty="0">
                <a:latin typeface="+mn-ea"/>
              </a:rPr>
              <a:t> </a:t>
            </a:r>
            <a:r>
              <a:rPr lang="ko-KR" altLang="en-US" sz="2800" b="1" dirty="0" smtClean="0">
                <a:latin typeface="+mn-ea"/>
              </a:rPr>
              <a:t>또는 </a:t>
            </a:r>
            <a:r>
              <a:rPr lang="ko-KR" altLang="en-US" sz="2800" b="1" dirty="0">
                <a:latin typeface="+mn-ea"/>
              </a:rPr>
              <a:t>내가 가진 것 중에 재활용품이 보이면 한 </a:t>
            </a:r>
            <a:r>
              <a:rPr lang="ko-KR" altLang="en-US" sz="2800" b="1" dirty="0" smtClean="0">
                <a:latin typeface="+mn-ea"/>
              </a:rPr>
              <a:t>명씩 말해 봅시다</a:t>
            </a:r>
            <a:endParaRPr lang="en-US" sz="2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20290CB-BEDC-C746-9820-B330A85BD461}"/>
              </a:ext>
            </a:extLst>
          </p:cNvPr>
          <p:cNvSpPr txBox="1"/>
          <p:nvPr/>
        </p:nvSpPr>
        <p:spPr>
          <a:xfrm>
            <a:off x="2620720" y="2440656"/>
            <a:ext cx="6715786" cy="1200329"/>
          </a:xfrm>
          <a:prstGeom prst="rect">
            <a:avLst/>
          </a:prstGeom>
          <a:noFill/>
          <a:ln w="38100">
            <a:solidFill>
              <a:srgbClr val="264AAB"/>
            </a:solidFill>
          </a:ln>
        </p:spPr>
        <p:txBody>
          <a:bodyPr wrap="square" rtlCol="0" anchor="t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플라스틱 </a:t>
            </a:r>
            <a:r>
              <a:rPr lang="en-US" altLang="ko-KR" sz="2400" b="1" dirty="0">
                <a:solidFill>
                  <a:srgbClr val="264AAB"/>
                </a:solidFill>
                <a:latin typeface="+mn-ea"/>
              </a:rPr>
              <a:t>		</a:t>
            </a:r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유리병 </a:t>
            </a:r>
            <a:r>
              <a:rPr lang="en-US" altLang="ko-KR" sz="2400" b="1" dirty="0">
                <a:solidFill>
                  <a:srgbClr val="264AAB"/>
                </a:solidFill>
                <a:latin typeface="+mn-ea"/>
              </a:rPr>
              <a:t>		</a:t>
            </a:r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음식물</a:t>
            </a:r>
            <a:endParaRPr lang="en-US" altLang="ko-KR" sz="2400" b="1" dirty="0">
              <a:solidFill>
                <a:srgbClr val="264AAB"/>
              </a:solidFill>
              <a:latin typeface="+mn-ea"/>
            </a:endParaRPr>
          </a:p>
          <a:p>
            <a:endParaRPr lang="en-US" altLang="ko-KR" sz="2400" b="1" dirty="0">
              <a:solidFill>
                <a:srgbClr val="264AAB"/>
              </a:solidFill>
              <a:latin typeface="+mn-ea"/>
            </a:endParaRPr>
          </a:p>
          <a:p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비닐</a:t>
            </a:r>
            <a:r>
              <a:rPr lang="en-US" altLang="ko-KR" sz="2400" b="1" dirty="0">
                <a:solidFill>
                  <a:srgbClr val="264AAB"/>
                </a:solidFill>
                <a:latin typeface="+mn-ea"/>
              </a:rPr>
              <a:t>			</a:t>
            </a:r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캔 </a:t>
            </a:r>
            <a:r>
              <a:rPr lang="en-US" altLang="ko-KR" sz="2400" b="1" dirty="0">
                <a:solidFill>
                  <a:srgbClr val="264AAB"/>
                </a:solidFill>
                <a:latin typeface="+mn-ea"/>
              </a:rPr>
              <a:t>			</a:t>
            </a:r>
            <a:r>
              <a:rPr lang="ko-KR" altLang="en-US" sz="2400" b="1" dirty="0">
                <a:solidFill>
                  <a:srgbClr val="264AAB"/>
                </a:solidFill>
                <a:latin typeface="+mn-ea"/>
              </a:rPr>
              <a:t>종이 </a:t>
            </a:r>
            <a:endParaRPr lang="en-US" sz="2400" b="1" dirty="0">
              <a:solidFill>
                <a:srgbClr val="264AAB"/>
              </a:solidFill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627634-36E2-3C40-83DB-1348242B6CFB}"/>
              </a:ext>
            </a:extLst>
          </p:cNvPr>
          <p:cNvSpPr txBox="1"/>
          <p:nvPr/>
        </p:nvSpPr>
        <p:spPr>
          <a:xfrm>
            <a:off x="3380969" y="4819745"/>
            <a:ext cx="8048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ea"/>
              </a:rPr>
              <a:t>Ex: </a:t>
            </a:r>
            <a:r>
              <a:rPr lang="ko-KR" altLang="en-US" sz="2800" b="1" dirty="0">
                <a:latin typeface="+mn-ea"/>
              </a:rPr>
              <a:t>종이컵을 종이 </a:t>
            </a:r>
            <a:r>
              <a:rPr lang="ko-KR" altLang="en-US" sz="2800" b="1" dirty="0" err="1">
                <a:latin typeface="+mn-ea"/>
              </a:rPr>
              <a:t>재활용통에</a:t>
            </a:r>
            <a:r>
              <a:rPr lang="ko-KR" altLang="en-US" sz="2800" b="1" dirty="0">
                <a:latin typeface="+mn-ea"/>
              </a:rPr>
              <a:t> 버려요  </a:t>
            </a:r>
            <a:endParaRPr lang="en-US" sz="2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5062512-A16C-4140-AFEB-4118112A1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12" y="3900488"/>
            <a:ext cx="3256857" cy="230214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31E9CC35-CF61-4440-A641-4D8F8C3384F8}"/>
              </a:ext>
            </a:extLst>
          </p:cNvPr>
          <p:cNvCxnSpPr>
            <a:cxnSpLocks/>
          </p:cNvCxnSpPr>
          <p:nvPr/>
        </p:nvCxnSpPr>
        <p:spPr>
          <a:xfrm flipH="1">
            <a:off x="7063530" y="3640985"/>
            <a:ext cx="1118150" cy="9729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>
            <a:extLst>
              <a:ext uri="{FF2B5EF4-FFF2-40B4-BE49-F238E27FC236}">
                <a16:creationId xmlns="" xmlns:a16="http://schemas.microsoft.com/office/drawing/2014/main" id="{DCA20851-2117-054F-A75B-5E93CACD91CE}"/>
              </a:ext>
            </a:extLst>
          </p:cNvPr>
          <p:cNvSpPr/>
          <p:nvPr/>
        </p:nvSpPr>
        <p:spPr>
          <a:xfrm>
            <a:off x="746053" y="2440656"/>
            <a:ext cx="1756611" cy="1200329"/>
          </a:xfrm>
          <a:prstGeom prst="rightArrow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/>
              <a:t>재활용통</a:t>
            </a:r>
            <a:endParaRPr lang="en-US" sz="2400" b="1" dirty="0"/>
          </a:p>
        </p:txBody>
      </p:sp>
      <p:sp>
        <p:nvSpPr>
          <p:cNvPr id="8" name="Oval 7"/>
          <p:cNvSpPr/>
          <p:nvPr/>
        </p:nvSpPr>
        <p:spPr>
          <a:xfrm>
            <a:off x="8003097" y="3118442"/>
            <a:ext cx="1057013" cy="5615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03177" y="4718396"/>
            <a:ext cx="2885813" cy="7260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29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" grpId="0" animBg="1"/>
      <p:bldP spid="8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005E956-B0D3-6340-810D-E6F1683A7E57}"/>
              </a:ext>
            </a:extLst>
          </p:cNvPr>
          <p:cNvSpPr/>
          <p:nvPr/>
        </p:nvSpPr>
        <p:spPr>
          <a:xfrm>
            <a:off x="721982" y="2752828"/>
            <a:ext cx="110100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+mn-ea"/>
                <a:hlinkClick r:id="rId4"/>
              </a:rPr>
              <a:t>Quizlet </a:t>
            </a:r>
            <a:r>
              <a:rPr lang="ko-KR" altLang="en-US" sz="4000" b="1" dirty="0">
                <a:latin typeface="+mn-ea"/>
                <a:hlinkClick r:id="rId4"/>
              </a:rPr>
              <a:t>바로가기 </a:t>
            </a:r>
            <a:endParaRPr lang="en-US" sz="40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+mn-ea"/>
                <a:hlinkClick r:id="rId4"/>
              </a:rPr>
              <a:t>Unit </a:t>
            </a:r>
            <a:r>
              <a:rPr lang="en-US" sz="4000" b="1" dirty="0">
                <a:latin typeface="+mn-ea"/>
                <a:hlinkClick r:id="rId4"/>
              </a:rPr>
              <a:t>14 </a:t>
            </a:r>
            <a:r>
              <a:rPr lang="ko-KR" altLang="en-US" sz="4000" b="1" dirty="0">
                <a:latin typeface="+mn-ea"/>
                <a:hlinkClick r:id="rId4"/>
              </a:rPr>
              <a:t>병은 재활용통에 </a:t>
            </a:r>
            <a:r>
              <a:rPr lang="ko-KR" altLang="en-US" sz="4000" b="1" dirty="0" smtClean="0">
                <a:latin typeface="+mn-ea"/>
                <a:hlinkClick r:id="rId4"/>
              </a:rPr>
              <a:t>넣는 게 </a:t>
            </a:r>
            <a:r>
              <a:rPr lang="ko-KR" altLang="en-US" sz="4000" b="1" dirty="0">
                <a:latin typeface="+mn-ea"/>
                <a:hlinkClick r:id="rId4"/>
              </a:rPr>
              <a:t>좋겠어 </a:t>
            </a:r>
            <a:endParaRPr lang="en-US" altLang="ko-KR" sz="4000" b="1" dirty="0" smtClean="0">
              <a:latin typeface="+mn-ea"/>
              <a:hlinkClick r:id="rId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6966A45-C606-0C4C-AE97-4F29B90F7464}"/>
              </a:ext>
            </a:extLst>
          </p:cNvPr>
          <p:cNvSpPr/>
          <p:nvPr/>
        </p:nvSpPr>
        <p:spPr>
          <a:xfrm>
            <a:off x="14989" y="0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어휘 복습</a:t>
            </a:r>
            <a:endParaRPr lang="en-US" altLang="ko-KR" sz="3200" b="1" dirty="0">
              <a:latin typeface="+mn-ea"/>
            </a:endParaRPr>
          </a:p>
          <a:p>
            <a:pPr algn="ctr"/>
            <a:r>
              <a:rPr lang="en-US" sz="3200" b="1" dirty="0">
                <a:latin typeface="+mn-ea"/>
              </a:rPr>
              <a:t>Vocabulary Review</a:t>
            </a:r>
            <a:endParaRPr 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531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14</a:t>
            </a:r>
          </a:p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424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D6FDF56-E890-794A-B759-CF675BBF3664}"/>
              </a:ext>
            </a:extLst>
          </p:cNvPr>
          <p:cNvSpPr/>
          <p:nvPr/>
        </p:nvSpPr>
        <p:spPr>
          <a:xfrm>
            <a:off x="14989" y="0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여러분은 방 정리할</a:t>
            </a:r>
            <a:r>
              <a:rPr lang="en-US" altLang="ko-KR" sz="4800" b="1" dirty="0">
                <a:latin typeface="+mn-ea"/>
              </a:rPr>
              <a:t> </a:t>
            </a:r>
            <a:r>
              <a:rPr lang="ko-KR" altLang="en-US" sz="4800" b="1" dirty="0">
                <a:latin typeface="+mn-ea"/>
              </a:rPr>
              <a:t>때 무엇을 제일 잘해요</a:t>
            </a:r>
            <a:r>
              <a:rPr lang="en-US" altLang="ko-KR" sz="4800" b="1" dirty="0">
                <a:latin typeface="+mn-ea"/>
              </a:rPr>
              <a:t>? </a:t>
            </a:r>
            <a:endParaRPr lang="en-US" sz="32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48C5CE2-961C-FD4B-A904-03B284085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1319134"/>
            <a:ext cx="10287000" cy="494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8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93E1A10-6956-124F-A2CF-98F315DEE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530" y="103859"/>
            <a:ext cx="9578741" cy="18776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B9ADA22-2234-2A4F-810E-3C6B1573C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60" y="1981527"/>
            <a:ext cx="9689422" cy="40419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1BCB0C2-288F-FF49-9887-73BB6B79ECE1}"/>
              </a:ext>
            </a:extLst>
          </p:cNvPr>
          <p:cNvSpPr txBox="1"/>
          <p:nvPr/>
        </p:nvSpPr>
        <p:spPr>
          <a:xfrm>
            <a:off x="1977373" y="5452958"/>
            <a:ext cx="3429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정리하다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686E5BB-FC35-3640-B6E8-FB8D84FDF6E0}"/>
              </a:ext>
            </a:extLst>
          </p:cNvPr>
          <p:cNvSpPr txBox="1"/>
          <p:nvPr/>
        </p:nvSpPr>
        <p:spPr>
          <a:xfrm>
            <a:off x="7955385" y="5411013"/>
            <a:ext cx="1255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줍다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11" name="Google Shape;182;p29"/>
          <p:cNvSpPr txBox="1"/>
          <p:nvPr/>
        </p:nvSpPr>
        <p:spPr>
          <a:xfrm>
            <a:off x="0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78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20A4BF-5EC7-344F-B01E-657D9609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131" y="1955810"/>
            <a:ext cx="8824612" cy="40753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0CE995A-A89A-EF4F-BA15-2D09AA3A469C}"/>
              </a:ext>
            </a:extLst>
          </p:cNvPr>
          <p:cNvSpPr txBox="1"/>
          <p:nvPr/>
        </p:nvSpPr>
        <p:spPr>
          <a:xfrm>
            <a:off x="2477273" y="5446388"/>
            <a:ext cx="289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개다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52DE32D-AB80-CE49-AAA7-A57DD53A1D34}"/>
              </a:ext>
            </a:extLst>
          </p:cNvPr>
          <p:cNvSpPr txBox="1"/>
          <p:nvPr/>
        </p:nvSpPr>
        <p:spPr>
          <a:xfrm>
            <a:off x="7711359" y="5446387"/>
            <a:ext cx="13151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꽂다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93E1A10-6956-124F-A2CF-98F315DEE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530" y="103859"/>
            <a:ext cx="9578741" cy="1877668"/>
          </a:xfrm>
          <a:prstGeom prst="rect">
            <a:avLst/>
          </a:prstGeom>
        </p:spPr>
      </p:pic>
      <p:sp>
        <p:nvSpPr>
          <p:cNvPr id="10" name="Google Shape;182;p29"/>
          <p:cNvSpPr txBox="1"/>
          <p:nvPr/>
        </p:nvSpPr>
        <p:spPr>
          <a:xfrm>
            <a:off x="2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20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64E5665-B056-3A46-B21F-533404E0E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250" y="1981527"/>
            <a:ext cx="9432021" cy="3988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234DB07-3645-2C47-939B-B61ED696A96E}"/>
              </a:ext>
            </a:extLst>
          </p:cNvPr>
          <p:cNvSpPr txBox="1"/>
          <p:nvPr/>
        </p:nvSpPr>
        <p:spPr>
          <a:xfrm>
            <a:off x="2048400" y="5395965"/>
            <a:ext cx="3429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걸다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3EE452C-F7C8-2F43-AAEA-D7FF13DD52CF}"/>
              </a:ext>
            </a:extLst>
          </p:cNvPr>
          <p:cNvSpPr txBox="1"/>
          <p:nvPr/>
        </p:nvSpPr>
        <p:spPr>
          <a:xfrm>
            <a:off x="7706634" y="5384846"/>
            <a:ext cx="3429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쓸다</a:t>
            </a:r>
            <a:endParaRPr lang="en-US" sz="3200" b="1" dirty="0">
              <a:solidFill>
                <a:srgbClr val="264AA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93E1A10-6956-124F-A2CF-98F315DEE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530" y="103859"/>
            <a:ext cx="9578741" cy="1877668"/>
          </a:xfrm>
          <a:prstGeom prst="rect">
            <a:avLst/>
          </a:prstGeom>
        </p:spPr>
      </p:pic>
      <p:sp>
        <p:nvSpPr>
          <p:cNvPr id="9" name="Google Shape;182;p29"/>
          <p:cNvSpPr txBox="1"/>
          <p:nvPr/>
        </p:nvSpPr>
        <p:spPr>
          <a:xfrm>
            <a:off x="2" y="621943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50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395E2F17-D9A3-9B4D-AB69-C24EE1740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163" y="46334"/>
            <a:ext cx="7863071" cy="1950635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FECF76C-9AAD-7841-84C6-EC55A4582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40" y="1996969"/>
            <a:ext cx="7761319" cy="3853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A9F646-1922-4046-B1D1-BD8845424C5F}"/>
              </a:ext>
            </a:extLst>
          </p:cNvPr>
          <p:cNvSpPr txBox="1"/>
          <p:nvPr/>
        </p:nvSpPr>
        <p:spPr>
          <a:xfrm>
            <a:off x="2446815" y="2454030"/>
            <a:ext cx="442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아버지한테서 용돈을 받아요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2986D48-260B-F846-8FFC-AC84A40AE629}"/>
              </a:ext>
            </a:extLst>
          </p:cNvPr>
          <p:cNvSpPr txBox="1"/>
          <p:nvPr/>
        </p:nvSpPr>
        <p:spPr>
          <a:xfrm>
            <a:off x="2446815" y="3763674"/>
            <a:ext cx="458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친구한테서 초대장을 받았어요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FEC9508-EBAC-084A-B0C0-3242C159F3BD}"/>
              </a:ext>
            </a:extLst>
          </p:cNvPr>
          <p:cNvSpPr txBox="1"/>
          <p:nvPr/>
        </p:nvSpPr>
        <p:spPr>
          <a:xfrm>
            <a:off x="2446814" y="5073318"/>
            <a:ext cx="4776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선생님한테서 한국어를 배웠어요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10" name="Google Shape;182;p29"/>
          <p:cNvSpPr txBox="1"/>
          <p:nvPr/>
        </p:nvSpPr>
        <p:spPr>
          <a:xfrm>
            <a:off x="2" y="6149954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296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52FB8D6-4CFF-AC44-88B1-8FFE0C08E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32" y="149732"/>
            <a:ext cx="9578832" cy="20947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E732EB7-3D84-DD4C-A65B-8DB92A12A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244" y="2223722"/>
            <a:ext cx="7987997" cy="3884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CD9B92F-A972-9448-9E21-620A070A72CF}"/>
              </a:ext>
            </a:extLst>
          </p:cNvPr>
          <p:cNvSpPr txBox="1"/>
          <p:nvPr/>
        </p:nvSpPr>
        <p:spPr>
          <a:xfrm>
            <a:off x="5608828" y="2755788"/>
            <a:ext cx="394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친구한테서 책을 빌렸어요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1A6539-B279-0644-B752-32F6B24246C2}"/>
              </a:ext>
            </a:extLst>
          </p:cNvPr>
          <p:cNvSpPr txBox="1"/>
          <p:nvPr/>
        </p:nvSpPr>
        <p:spPr>
          <a:xfrm>
            <a:off x="5550105" y="4133929"/>
            <a:ext cx="366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우진이한테서 들었어요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EC44F9-5B92-5C4A-9289-72FA70070632}"/>
              </a:ext>
            </a:extLst>
          </p:cNvPr>
          <p:cNvSpPr txBox="1"/>
          <p:nvPr/>
        </p:nvSpPr>
        <p:spPr>
          <a:xfrm>
            <a:off x="5608828" y="5512070"/>
            <a:ext cx="407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엄마한테서 받은 문자야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205173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56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4351DC0C-3853-824F-B2B0-428DC3306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2297" y="1943463"/>
            <a:ext cx="7927596" cy="4016107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0AA6001-62E1-5748-B93C-260F0F74C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012" y="93393"/>
            <a:ext cx="7955979" cy="17619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D7EA9D7-4463-BF4F-9761-8DA61EC0C4E7}"/>
              </a:ext>
            </a:extLst>
          </p:cNvPr>
          <p:cNvSpPr txBox="1"/>
          <p:nvPr/>
        </p:nvSpPr>
        <p:spPr>
          <a:xfrm>
            <a:off x="2627381" y="2415451"/>
            <a:ext cx="6188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배가 부르면 이따가 </a:t>
            </a:r>
            <a:r>
              <a:rPr lang="ko-KR" altLang="en-US" sz="2400" b="1" dirty="0" smtClean="0">
                <a:solidFill>
                  <a:srgbClr val="264AAB"/>
                </a:solidFill>
              </a:rPr>
              <a:t>운동하는 게 </a:t>
            </a:r>
            <a:r>
              <a:rPr lang="ko-KR" altLang="en-US" sz="2400" b="1" dirty="0">
                <a:solidFill>
                  <a:srgbClr val="264AAB"/>
                </a:solidFill>
              </a:rPr>
              <a:t>좋겠어요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DE9D3F-3773-9146-B410-3102A1228069}"/>
              </a:ext>
            </a:extLst>
          </p:cNvPr>
          <p:cNvSpPr txBox="1"/>
          <p:nvPr/>
        </p:nvSpPr>
        <p:spPr>
          <a:xfrm>
            <a:off x="2627381" y="3922497"/>
            <a:ext cx="5862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쓰레기가 있으면 </a:t>
            </a:r>
            <a:r>
              <a:rPr lang="ko-KR" altLang="en-US" sz="2400" b="1" dirty="0" smtClean="0">
                <a:solidFill>
                  <a:srgbClr val="264AAB"/>
                </a:solidFill>
              </a:rPr>
              <a:t>줍는 게 </a:t>
            </a:r>
            <a:r>
              <a:rPr lang="ko-KR" altLang="en-US" sz="2400" b="1" dirty="0">
                <a:solidFill>
                  <a:srgbClr val="264AAB"/>
                </a:solidFill>
              </a:rPr>
              <a:t>좋겠어요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33C4152-F12D-B143-9524-47109A119386}"/>
              </a:ext>
            </a:extLst>
          </p:cNvPr>
          <p:cNvSpPr txBox="1"/>
          <p:nvPr/>
        </p:nvSpPr>
        <p:spPr>
          <a:xfrm>
            <a:off x="2627381" y="5417557"/>
            <a:ext cx="7806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장난감을 가지고 </a:t>
            </a:r>
            <a:r>
              <a:rPr lang="ko-KR" altLang="en-US" sz="2400" b="1" dirty="0" smtClean="0">
                <a:solidFill>
                  <a:srgbClr val="264AAB"/>
                </a:solidFill>
              </a:rPr>
              <a:t>놀았으면 </a:t>
            </a:r>
            <a:r>
              <a:rPr lang="ko-KR" altLang="en-US" sz="2400" b="1" dirty="0">
                <a:solidFill>
                  <a:srgbClr val="264AAB"/>
                </a:solidFill>
              </a:rPr>
              <a:t>상자에 </a:t>
            </a:r>
            <a:r>
              <a:rPr lang="ko-KR" altLang="en-US" sz="2400" b="1" dirty="0" smtClean="0">
                <a:solidFill>
                  <a:srgbClr val="264AAB"/>
                </a:solidFill>
              </a:rPr>
              <a:t>정리하는 게 </a:t>
            </a:r>
            <a:r>
              <a:rPr lang="ko-KR" altLang="en-US" sz="2400" b="1" dirty="0">
                <a:solidFill>
                  <a:srgbClr val="264AAB"/>
                </a:solidFill>
              </a:rPr>
              <a:t>좋겠어요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10" name="Google Shape;182;p29"/>
          <p:cNvSpPr txBox="1"/>
          <p:nvPr/>
        </p:nvSpPr>
        <p:spPr>
          <a:xfrm>
            <a:off x="2" y="6180677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042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FB534E8-826D-5A45-A77A-659F68CE1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077" y="1917905"/>
            <a:ext cx="7089117" cy="4128545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6507E06-33D4-C049-AA8D-19C310151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239" y="0"/>
            <a:ext cx="8641080" cy="18331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A7435B5-9903-D243-B2E1-5D6C266467C8}"/>
              </a:ext>
            </a:extLst>
          </p:cNvPr>
          <p:cNvSpPr txBox="1"/>
          <p:nvPr/>
        </p:nvSpPr>
        <p:spPr>
          <a:xfrm>
            <a:off x="5119065" y="2458438"/>
            <a:ext cx="48642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앞으로 이를 잘 닦는 게 좋겠어요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710E25-FE76-9B41-9C2C-9BAEEE71EFC7}"/>
              </a:ext>
            </a:extLst>
          </p:cNvPr>
          <p:cNvSpPr txBox="1"/>
          <p:nvPr/>
        </p:nvSpPr>
        <p:spPr>
          <a:xfrm>
            <a:off x="5119065" y="3925473"/>
            <a:ext cx="4444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쓰레기통에 </a:t>
            </a:r>
            <a:r>
              <a:rPr lang="ko-KR" altLang="en-US" sz="2200" b="1" dirty="0" smtClean="0">
                <a:solidFill>
                  <a:srgbClr val="264AAB"/>
                </a:solidFill>
              </a:rPr>
              <a:t>버리는 게 </a:t>
            </a:r>
            <a:r>
              <a:rPr lang="ko-KR" altLang="en-US" sz="2200" b="1" dirty="0">
                <a:solidFill>
                  <a:srgbClr val="264AAB"/>
                </a:solidFill>
              </a:rPr>
              <a:t>좋겠어요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706163C-7DBC-1347-AB5A-1F16556B553D}"/>
              </a:ext>
            </a:extLst>
          </p:cNvPr>
          <p:cNvSpPr txBox="1"/>
          <p:nvPr/>
        </p:nvSpPr>
        <p:spPr>
          <a:xfrm>
            <a:off x="6036043" y="4907362"/>
            <a:ext cx="5574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장갑을 끼고 </a:t>
            </a:r>
            <a:r>
              <a:rPr lang="ko-KR" altLang="en-US" sz="2200" b="1" dirty="0" smtClean="0">
                <a:solidFill>
                  <a:srgbClr val="264AAB"/>
                </a:solidFill>
              </a:rPr>
              <a:t>나가는 게 </a:t>
            </a:r>
            <a:r>
              <a:rPr lang="ko-KR" altLang="en-US" sz="2200" b="1" dirty="0">
                <a:solidFill>
                  <a:srgbClr val="264AAB"/>
                </a:solidFill>
              </a:rPr>
              <a:t>좋겠어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10" name="Google Shape;182;p29"/>
          <p:cNvSpPr txBox="1"/>
          <p:nvPr/>
        </p:nvSpPr>
        <p:spPr>
          <a:xfrm>
            <a:off x="2" y="6178935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04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578565" y="1061513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4748934-4E09-4640-8422-4775EF32EBCB}"/>
              </a:ext>
            </a:extLst>
          </p:cNvPr>
          <p:cNvSpPr/>
          <p:nvPr/>
        </p:nvSpPr>
        <p:spPr>
          <a:xfrm>
            <a:off x="114299" y="1460860"/>
            <a:ext cx="118819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https://creativemarket.com/thefroggydoggy/2261258-Cleaning-Clipart-Collection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dirty="0" smtClean="0">
                <a:solidFill>
                  <a:srgbClr val="264AAB"/>
                </a:solidFill>
                <a:latin typeface="+mn-ea"/>
              </a:rPr>
              <a:t>(slide 2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)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https://www.youtube.com/watch?v=dNA-z3-8rTM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(slide 11) </a:t>
            </a:r>
            <a:endParaRPr lang="en-US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</a:rPr>
              <a:t>http://guard.onoffmarket.com/shop/item.php?it_id=1508818525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(slide 12) 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</a:rPr>
              <a:t>http://www.urbanbrush.net/downloads/%EB%B6%84%EB%A6%AC%EC%88%98%EA%B1%B0%ED%95%A8-%EC%9D%BC%EB%9F%AC%EC%8A%A4%ED%8A%B8-ai-%EB%AC%B4%EB%A3%8C%EB%8B%A4%EC%9A%B4%EB%A1%9C%EB%93%9C-recycling-illustration/ (slide13)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</a:rPr>
              <a:t>https://www.google.com/search?q=%ED%94%8C%EB%9D%BC%EC%8A%A4%ED%8B%B1+%ED%81%B4%EB%A6%BD%EC%95%84%ED%8A%B8&amp;tbm=isch&amp;ved=2ahUKEwjs8sy31ZrpAhUEcK0KHfn2BggQ2cCegQIABAA&amp;oq=%ED%94%8C%EB%9D%BC%EC%8A%A4%ED%8B%B1+%ED%81%B4%EB%A6%BD%EC%95%84%ED%8A%B8&amp;gs_lcp=CgNpbWcQDFAAWABg3RloAHAAeACAAQCIAQCSAQCYAQCqAQtnd3Mtd2l6LWltZw&amp;sclient=img&amp;ei=BUiwXqzcE4TgtQX57ZtA&amp;bih=588&amp;biw=1308&amp;hl=ko#imgrc=FxSWPte2ToEZHM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(slide13) 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https://ac-illust.com/ko/clip-art/517980/%EC%9D%8C%EC%8B%9D%EB%AC%BC-%EC%93%B0%EB%A0%88%EA%B8%B0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(slide 15) 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264AAB"/>
                </a:solidFill>
                <a:latin typeface="+mn-ea"/>
              </a:rPr>
              <a:t>https://ac-illust.com/ko/clip-art/1873035/%EC%A2%85%EC%9D%B4%EC%BB%B5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(slide 17) </a:t>
            </a: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dirty="0">
                <a:solidFill>
                  <a:srgbClr val="264AAB"/>
                </a:solidFill>
                <a:latin typeface="+mn-ea"/>
              </a:rPr>
              <a:t>)</a:t>
            </a:r>
            <a:r>
              <a:rPr lang="ko-KR" altLang="en-US" dirty="0">
                <a:solidFill>
                  <a:srgbClr val="264AAB"/>
                </a:solidFill>
                <a:latin typeface="+mn-ea"/>
              </a:rPr>
              <a:t> </a:t>
            </a:r>
            <a:r>
              <a:rPr lang="ko-KR" altLang="en-US" dirty="0" smtClean="0">
                <a:solidFill>
                  <a:srgbClr val="264AAB"/>
                </a:solidFill>
                <a:latin typeface="+mn-ea"/>
              </a:rPr>
              <a:t>범용</a:t>
            </a:r>
            <a:endParaRPr lang="en-US" altLang="ko-KR" dirty="0">
              <a:solidFill>
                <a:srgbClr val="264AAB"/>
              </a:solidFill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209CE7F-7BFC-DF47-B541-CB0149CD2A97}"/>
              </a:ext>
            </a:extLst>
          </p:cNvPr>
          <p:cNvSpPr/>
          <p:nvPr/>
        </p:nvSpPr>
        <p:spPr>
          <a:xfrm>
            <a:off x="-1" y="28131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n-ea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4768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FA45D19-6BF5-C248-8CC5-47F31FB26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63" y="-20368"/>
            <a:ext cx="2911350" cy="6011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9D4EC1A-878A-5640-A172-E8097A863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" y="769519"/>
            <a:ext cx="3143251" cy="4729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080A27C-C9E9-FE40-ABFE-2ACBD7582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1113"/>
            <a:ext cx="4732463" cy="6093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9FBA100-0F9B-724E-AE86-DB9A1735B7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" y="1242472"/>
            <a:ext cx="11417703" cy="484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5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16803F7-FF7B-DE4A-BFF5-2296B1DE6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873665" cy="5479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F3F850D-A949-BF48-BB3F-FBA813BD9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" y="573087"/>
            <a:ext cx="11658600" cy="56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5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466B1CA-301A-B042-8F6A-79FD2D81E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84" y="704538"/>
            <a:ext cx="11530789" cy="5395168"/>
          </a:xfrm>
          <a:prstGeom prst="rect">
            <a:avLst/>
          </a:prstGeom>
        </p:spPr>
      </p:pic>
      <p:pic>
        <p:nvPicPr>
          <p:cNvPr id="4" name="Online Media 3" descr="Track 038">
            <a:hlinkClick r:id="" action="ppaction://media"/>
            <a:extLst>
              <a:ext uri="{FF2B5EF4-FFF2-40B4-BE49-F238E27FC236}">
                <a16:creationId xmlns="" xmlns:a16="http://schemas.microsoft.com/office/drawing/2014/main" id="{455FB659-F882-C947-8971-91107B3CA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6965" y="1043403"/>
            <a:ext cx="1677395" cy="14965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F576869-BD9B-174E-BEA2-759C950A0B05}"/>
              </a:ext>
            </a:extLst>
          </p:cNvPr>
          <p:cNvSpPr/>
          <p:nvPr/>
        </p:nvSpPr>
        <p:spPr>
          <a:xfrm>
            <a:off x="6519" y="0"/>
            <a:ext cx="12185481" cy="70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+mn-ea"/>
              </a:rPr>
              <a:t>아래 대화를 </a:t>
            </a:r>
            <a:r>
              <a:rPr lang="ko-KR" altLang="en-US" sz="2800" b="1" dirty="0" smtClean="0">
                <a:latin typeface="+mn-ea"/>
              </a:rPr>
              <a:t>들어 보고 </a:t>
            </a:r>
            <a:r>
              <a:rPr lang="ko-KR" altLang="en-US" sz="2800" b="1" dirty="0">
                <a:latin typeface="+mn-ea"/>
              </a:rPr>
              <a:t>빈칸에 들어갈 말을 빈 종이에 </a:t>
            </a:r>
            <a:r>
              <a:rPr lang="ko-KR" altLang="en-US" sz="2800" b="1" dirty="0" smtClean="0">
                <a:latin typeface="+mn-ea"/>
              </a:rPr>
              <a:t>써 보세요</a:t>
            </a:r>
            <a:r>
              <a:rPr lang="en-US" altLang="ko-KR" sz="2800" b="1" dirty="0">
                <a:latin typeface="+mn-ea"/>
              </a:rPr>
              <a:t>.</a:t>
            </a:r>
            <a:r>
              <a:rPr lang="ko-KR" altLang="en-US" sz="2800" b="1" dirty="0">
                <a:latin typeface="+mn-ea"/>
              </a:rPr>
              <a:t> </a:t>
            </a:r>
            <a:endParaRPr lang="en-US" sz="2800" b="1" dirty="0">
              <a:latin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9F79661-B92F-A342-BE3C-1AF296830549}"/>
              </a:ext>
            </a:extLst>
          </p:cNvPr>
          <p:cNvSpPr/>
          <p:nvPr/>
        </p:nvSpPr>
        <p:spPr>
          <a:xfrm>
            <a:off x="7258050" y="3889433"/>
            <a:ext cx="2357438" cy="525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75F81A4-6466-AD48-9199-9752A31D09EE}"/>
              </a:ext>
            </a:extLst>
          </p:cNvPr>
          <p:cNvSpPr/>
          <p:nvPr/>
        </p:nvSpPr>
        <p:spPr>
          <a:xfrm>
            <a:off x="5545646" y="5119376"/>
            <a:ext cx="1914144" cy="414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ABFFA87-2A32-B748-AF19-170796A3A223}"/>
              </a:ext>
            </a:extLst>
          </p:cNvPr>
          <p:cNvSpPr/>
          <p:nvPr/>
        </p:nvSpPr>
        <p:spPr>
          <a:xfrm>
            <a:off x="2557557" y="2786057"/>
            <a:ext cx="2357438" cy="525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7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466B1CA-301A-B042-8F6A-79FD2D81E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740" y="750685"/>
            <a:ext cx="11675654" cy="5462949"/>
          </a:xfrm>
          <a:prstGeom prst="rect">
            <a:avLst/>
          </a:prstGeom>
        </p:spPr>
      </p:pic>
      <p:pic>
        <p:nvPicPr>
          <p:cNvPr id="4" name="Online Media 3" descr="Track 038">
            <a:hlinkClick r:id="" action="ppaction://media"/>
            <a:extLst>
              <a:ext uri="{FF2B5EF4-FFF2-40B4-BE49-F238E27FC236}">
                <a16:creationId xmlns="" xmlns:a16="http://schemas.microsoft.com/office/drawing/2014/main" id="{455FB659-F882-C947-8971-91107B3CA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6550" y="928432"/>
            <a:ext cx="1688690" cy="150658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F576869-BD9B-174E-BEA2-759C950A0B05}"/>
              </a:ext>
            </a:extLst>
          </p:cNvPr>
          <p:cNvSpPr/>
          <p:nvPr/>
        </p:nvSpPr>
        <p:spPr>
          <a:xfrm>
            <a:off x="6519" y="0"/>
            <a:ext cx="12185481" cy="70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+mn-ea"/>
              </a:rPr>
              <a:t>아래 대화를 들어보고 빈칸에 들어갈 말을 빈 종이에 </a:t>
            </a:r>
            <a:r>
              <a:rPr lang="ko-KR" altLang="en-US" sz="2800" b="1" dirty="0" smtClean="0">
                <a:latin typeface="+mn-ea"/>
              </a:rPr>
              <a:t>써 보세요</a:t>
            </a:r>
            <a:r>
              <a:rPr lang="en-US" altLang="ko-KR" sz="2800" b="1" dirty="0">
                <a:latin typeface="+mn-ea"/>
              </a:rPr>
              <a:t>.</a:t>
            </a:r>
            <a:r>
              <a:rPr lang="ko-KR" altLang="en-US" sz="2800" b="1" dirty="0">
                <a:latin typeface="+mn-ea"/>
              </a:rPr>
              <a:t> </a:t>
            </a:r>
            <a:endParaRPr lang="en-US" sz="2800" b="1" dirty="0">
              <a:latin typeface="+mn-ea"/>
            </a:endParaRPr>
          </a:p>
        </p:txBody>
      </p:sp>
      <p:sp>
        <p:nvSpPr>
          <p:cNvPr id="9" name="Double Bracket 8">
            <a:extLst>
              <a:ext uri="{FF2B5EF4-FFF2-40B4-BE49-F238E27FC236}">
                <a16:creationId xmlns="" xmlns:a16="http://schemas.microsoft.com/office/drawing/2014/main" id="{5C0F6513-BC82-3C4E-AEF0-5CEA42EB5B07}"/>
              </a:ext>
            </a:extLst>
          </p:cNvPr>
          <p:cNvSpPr/>
          <p:nvPr/>
        </p:nvSpPr>
        <p:spPr>
          <a:xfrm>
            <a:off x="2622674" y="2721626"/>
            <a:ext cx="2306228" cy="689548"/>
          </a:xfrm>
          <a:prstGeom prst="bracketPair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Double Bracket 9">
            <a:extLst>
              <a:ext uri="{FF2B5EF4-FFF2-40B4-BE49-F238E27FC236}">
                <a16:creationId xmlns="" xmlns:a16="http://schemas.microsoft.com/office/drawing/2014/main" id="{FAE0CD5E-59AD-1A41-BC63-91CA22EF2F71}"/>
              </a:ext>
            </a:extLst>
          </p:cNvPr>
          <p:cNvSpPr/>
          <p:nvPr/>
        </p:nvSpPr>
        <p:spPr>
          <a:xfrm>
            <a:off x="7363647" y="3850069"/>
            <a:ext cx="2464724" cy="689548"/>
          </a:xfrm>
          <a:prstGeom prst="bracketPair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Double Bracket 10">
            <a:extLst>
              <a:ext uri="{FF2B5EF4-FFF2-40B4-BE49-F238E27FC236}">
                <a16:creationId xmlns="" xmlns:a16="http://schemas.microsoft.com/office/drawing/2014/main" id="{0A1BB1C7-0D7F-E64D-B26D-D4B292BA5B22}"/>
              </a:ext>
            </a:extLst>
          </p:cNvPr>
          <p:cNvSpPr/>
          <p:nvPr/>
        </p:nvSpPr>
        <p:spPr>
          <a:xfrm>
            <a:off x="5533609" y="5031851"/>
            <a:ext cx="1986197" cy="689548"/>
          </a:xfrm>
          <a:prstGeom prst="bracketPair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953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311018F-7093-CC4F-BCEA-99B5B57A07A1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spc="600" dirty="0" smtClean="0">
                <a:latin typeface="+mn-ea"/>
              </a:rPr>
              <a:t>한테서</a:t>
            </a:r>
            <a:r>
              <a:rPr lang="ko-KR" altLang="en-US" sz="3600" spc="600" dirty="0" smtClean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CECE7CA-ECC1-0047-B3E6-40829D8FE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5151"/>
            <a:ext cx="2654628" cy="2273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D2149D-5D18-B84E-838D-E9C0A10A384F}"/>
              </a:ext>
            </a:extLst>
          </p:cNvPr>
          <p:cNvSpPr/>
          <p:nvPr/>
        </p:nvSpPr>
        <p:spPr>
          <a:xfrm>
            <a:off x="2654628" y="1465151"/>
            <a:ext cx="9358407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누구한테서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400" b="1" dirty="0" smtClean="0">
                <a:solidFill>
                  <a:schemeClr val="tx1"/>
                </a:solidFill>
                <a:latin typeface="+mn-ea"/>
              </a:rPr>
              <a:t>받은 카드야</a:t>
            </a:r>
            <a:r>
              <a:rPr lang="en-US" altLang="ko-KR" sz="4400" b="1" dirty="0" smtClean="0">
                <a:solidFill>
                  <a:schemeClr val="tx1"/>
                </a:solidFill>
                <a:latin typeface="+mn-ea"/>
              </a:rPr>
              <a:t>?</a:t>
            </a:r>
            <a:endParaRPr lang="en-US" altLang="ko-KR" sz="4400" b="1" dirty="0">
              <a:solidFill>
                <a:schemeClr val="tx1"/>
              </a:solidFill>
              <a:latin typeface="+mn-ea"/>
            </a:endParaRPr>
          </a:p>
          <a:p>
            <a:pPr marL="800100">
              <a:lnSpc>
                <a:spcPct val="200000"/>
              </a:lnSpc>
            </a:pP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지수한테서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400" b="1" dirty="0" smtClean="0">
                <a:solidFill>
                  <a:schemeClr val="tx1"/>
                </a:solidFill>
                <a:latin typeface="+mn-ea"/>
              </a:rPr>
              <a:t>받은 거야</a:t>
            </a:r>
            <a:endParaRPr lang="en-US" sz="4400" b="1" dirty="0">
              <a:solidFill>
                <a:srgbClr val="264AAB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DE33F0A-45C2-FB4D-A0B4-C6FC736A8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" y="3910170"/>
            <a:ext cx="2546678" cy="22222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6AE9A89-1C77-3A45-B4C1-8428E0553DE3}"/>
              </a:ext>
            </a:extLst>
          </p:cNvPr>
          <p:cNvSpPr/>
          <p:nvPr/>
        </p:nvSpPr>
        <p:spPr>
          <a:xfrm>
            <a:off x="2654632" y="3934811"/>
            <a:ext cx="9358404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solidFill>
                  <a:srgbClr val="FF0000"/>
                </a:solidFill>
                <a:latin typeface="+mn-ea"/>
              </a:rPr>
              <a:t>선생님한테서</a:t>
            </a:r>
            <a:r>
              <a:rPr lang="ko-KR" altLang="en-US" sz="44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칭찬을 받았어요</a:t>
            </a:r>
            <a:endParaRPr lang="en-US" altLang="ko-KR" sz="4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27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1CC29B-A0FC-7B4D-A711-E30B140BC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2328864" cy="642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E62C06D-D186-3C41-BFC9-B766DDF456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69" y="642445"/>
            <a:ext cx="11272059" cy="5617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81C8C77-FFB1-C845-AABC-208DA925DB71}"/>
              </a:ext>
            </a:extLst>
          </p:cNvPr>
          <p:cNvSpPr txBox="1"/>
          <p:nvPr/>
        </p:nvSpPr>
        <p:spPr>
          <a:xfrm>
            <a:off x="5511800" y="1102949"/>
            <a:ext cx="2832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264AAB"/>
                </a:solidFill>
              </a:rPr>
              <a:t>할머니한테서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78085A0-1B0D-6E4B-BDDB-48212735CAED}"/>
              </a:ext>
            </a:extLst>
          </p:cNvPr>
          <p:cNvSpPr txBox="1"/>
          <p:nvPr/>
        </p:nvSpPr>
        <p:spPr>
          <a:xfrm>
            <a:off x="5511800" y="2927894"/>
            <a:ext cx="3017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264AAB"/>
                </a:solidFill>
              </a:rPr>
              <a:t>외국인한테서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43B768C-70D6-0843-9FA9-EB2C3B25D03A}"/>
              </a:ext>
            </a:extLst>
          </p:cNvPr>
          <p:cNvSpPr txBox="1"/>
          <p:nvPr/>
        </p:nvSpPr>
        <p:spPr>
          <a:xfrm>
            <a:off x="5511800" y="4869451"/>
            <a:ext cx="2832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264AAB"/>
                </a:solidFill>
              </a:rPr>
              <a:t>친구한테서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E33BD6F-779F-CA48-AA20-58AE53E64E0A}"/>
              </a:ext>
            </a:extLst>
          </p:cNvPr>
          <p:cNvSpPr/>
          <p:nvPr/>
        </p:nvSpPr>
        <p:spPr>
          <a:xfrm>
            <a:off x="9601199" y="0"/>
            <a:ext cx="2590797" cy="64244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spc="600" dirty="0" smtClean="0">
                <a:latin typeface="+mn-ea"/>
              </a:rPr>
              <a:t>한테서</a:t>
            </a:r>
            <a:r>
              <a:rPr lang="ko-KR" altLang="en-US" sz="1600" spc="600" dirty="0" smtClean="0">
                <a:latin typeface="+mn-ea"/>
              </a:rPr>
              <a:t> </a:t>
            </a:r>
            <a:endParaRPr lang="en-US" sz="1600" spc="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570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C227016-5B9C-7D45-8749-AA43884CF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5347"/>
            <a:ext cx="2860567" cy="21098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0FB4AC2-8F57-AC41-84B2-2C0E5E44F8F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는 </a:t>
            </a:r>
            <a:r>
              <a:rPr lang="ko-KR" altLang="en-US" sz="6600" b="1" spc="600" dirty="0">
                <a:latin typeface="+mn-ea"/>
              </a:rPr>
              <a:t>게 좋겠어요</a:t>
            </a:r>
            <a:r>
              <a:rPr lang="ko-KR" altLang="en-US" sz="3600" spc="600" dirty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1BC0BA7-1147-0446-A10E-646D0D982407}"/>
              </a:ext>
            </a:extLst>
          </p:cNvPr>
          <p:cNvSpPr/>
          <p:nvPr/>
        </p:nvSpPr>
        <p:spPr>
          <a:xfrm>
            <a:off x="2857373" y="1567165"/>
            <a:ext cx="9277347" cy="19907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누나 엄마가 감기에 </a:t>
            </a:r>
            <a:r>
              <a:rPr lang="ko-KR" altLang="en-US" sz="3600" b="1" dirty="0" err="1">
                <a:solidFill>
                  <a:schemeClr val="tx1"/>
                </a:solidFill>
                <a:latin typeface="+mn-ea"/>
              </a:rPr>
              <a:t>걸리셨어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우리가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집안일을</a:t>
            </a:r>
            <a:r>
              <a:rPr lang="ko-KR" altLang="en-US" sz="3600" b="1" dirty="0" smtClean="0">
                <a:solidFill>
                  <a:srgbClr val="FF0000"/>
                </a:solidFill>
                <a:latin typeface="+mn-ea"/>
              </a:rPr>
              <a:t> 도와 드리는 게 좋겠어</a:t>
            </a:r>
            <a:r>
              <a:rPr lang="en-US" altLang="ko-KR" sz="3600" b="1" dirty="0" smtClean="0">
                <a:solidFill>
                  <a:srgbClr val="FF0000"/>
                </a:solidFill>
                <a:latin typeface="+mn-ea"/>
              </a:rPr>
              <a:t>. </a:t>
            </a:r>
            <a:endParaRPr lang="en-US" sz="3600" b="1" u="sng" dirty="0">
              <a:solidFill>
                <a:srgbClr val="264AAB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B8B7D9-8626-5847-8ACC-DBD0A717E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8" y="3805937"/>
            <a:ext cx="2747835" cy="222229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86E97F7-001A-1243-A8A9-351FA7F18C23}"/>
              </a:ext>
            </a:extLst>
          </p:cNvPr>
          <p:cNvSpPr/>
          <p:nvPr/>
        </p:nvSpPr>
        <p:spPr>
          <a:xfrm>
            <a:off x="2857373" y="3733244"/>
            <a:ext cx="9331430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마이클이 열심히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공부하네요</a:t>
            </a:r>
            <a:r>
              <a:rPr lang="en-US" altLang="ko-KR" sz="36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3600" b="1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조용히 </a:t>
            </a:r>
            <a:r>
              <a:rPr lang="ko-KR" altLang="en-US" sz="3600" b="1" dirty="0" smtClean="0">
                <a:solidFill>
                  <a:srgbClr val="FF0000"/>
                </a:solidFill>
                <a:latin typeface="+mn-ea"/>
              </a:rPr>
              <a:t>하는 게 좋겠어요</a:t>
            </a:r>
            <a:r>
              <a:rPr lang="en-US" altLang="ko-KR" sz="3600" b="1" dirty="0" smtClean="0">
                <a:solidFill>
                  <a:srgbClr val="FF0000"/>
                </a:solidFill>
                <a:latin typeface="+mn-ea"/>
              </a:rPr>
              <a:t>.</a:t>
            </a:r>
            <a:endParaRPr lang="en-US" sz="3600" b="1" u="sng" dirty="0">
              <a:solidFill>
                <a:srgbClr val="264AAB"/>
              </a:solidFill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097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8559</TotalTime>
  <Words>597</Words>
  <Application>Microsoft Office PowerPoint</Application>
  <PresentationFormat>Widescreen</PresentationFormat>
  <Paragraphs>129</Paragraphs>
  <Slides>27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맑은 고딕</vt:lpstr>
      <vt:lpstr>Arial</vt:lpstr>
      <vt:lpstr>Calibri</vt:lpstr>
      <vt:lpstr>Calibri Light</vt:lpstr>
      <vt:lpstr>Office Theme</vt:lpstr>
      <vt:lpstr>재외동포를 위한 한국어(영어권)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25</cp:revision>
  <dcterms:created xsi:type="dcterms:W3CDTF">2020-04-30T00:24:39Z</dcterms:created>
  <dcterms:modified xsi:type="dcterms:W3CDTF">2020-05-09T16:56:00Z</dcterms:modified>
</cp:coreProperties>
</file>